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9" r:id="rId1"/>
  </p:sldMasterIdLst>
  <p:notesMasterIdLst>
    <p:notesMasterId r:id="rId16"/>
  </p:notesMasterIdLst>
  <p:sldIdLst>
    <p:sldId id="257" r:id="rId2"/>
    <p:sldId id="278" r:id="rId3"/>
    <p:sldId id="277" r:id="rId4"/>
    <p:sldId id="275" r:id="rId5"/>
    <p:sldId id="279" r:id="rId6"/>
    <p:sldId id="270" r:id="rId7"/>
    <p:sldId id="271" r:id="rId8"/>
    <p:sldId id="272" r:id="rId9"/>
    <p:sldId id="273" r:id="rId10"/>
    <p:sldId id="274" r:id="rId11"/>
    <p:sldId id="281" r:id="rId12"/>
    <p:sldId id="276" r:id="rId13"/>
    <p:sldId id="280" r:id="rId14"/>
    <p:sldId id="282"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autoAdjust="0"/>
    <p:restoredTop sz="94674"/>
  </p:normalViewPr>
  <p:slideViewPr>
    <p:cSldViewPr>
      <p:cViewPr varScale="1">
        <p:scale>
          <a:sx n="124" d="100"/>
          <a:sy n="124" d="100"/>
        </p:scale>
        <p:origin x="1832" y="1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Objects="1">
      <p:cViewPr varScale="1">
        <p:scale>
          <a:sx n="79" d="100"/>
          <a:sy n="79" d="100"/>
        </p:scale>
        <p:origin x="-30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D5154D-3AC5-4641-A6F6-EB7F037E81DC}" type="datetimeFigureOut">
              <a:rPr lang="en-US" smtClean="0"/>
              <a:pPr/>
              <a:t>9/23/19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12D1E0-31F6-C748-BDC6-61A58C4B930C}" type="slidenum">
              <a:rPr lang="en-US" smtClean="0"/>
              <a:pPr/>
              <a:t>‹#›</a:t>
            </a:fld>
            <a:endParaRPr lang="en-US"/>
          </a:p>
        </p:txBody>
      </p:sp>
    </p:spTree>
    <p:extLst>
      <p:ext uri="{BB962C8B-B14F-4D97-AF65-F5344CB8AC3E}">
        <p14:creationId xmlns:p14="http://schemas.microsoft.com/office/powerpoint/2010/main" val="5679790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712D1E0-31F6-C748-BDC6-61A58C4B930C}" type="slidenum">
              <a:rPr lang="en-US" smtClean="0"/>
              <a:pPr/>
              <a:t>1</a:t>
            </a:fld>
            <a:endParaRPr lang="en-US"/>
          </a:p>
        </p:txBody>
      </p:sp>
    </p:spTree>
    <p:extLst>
      <p:ext uri="{BB962C8B-B14F-4D97-AF65-F5344CB8AC3E}">
        <p14:creationId xmlns:p14="http://schemas.microsoft.com/office/powerpoint/2010/main" val="2327033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8B49675A-8ED8-4BD0-9BE0-03042D32B89F}" type="datetimeFigureOut">
              <a:rPr lang="en-US" smtClean="0">
                <a:solidFill>
                  <a:srgbClr val="000000"/>
                </a:solidFill>
              </a:rPr>
              <a:pPr/>
              <a:t>9/23/19</a:t>
            </a:fld>
            <a:endParaRPr lang="en-US">
              <a:solidFill>
                <a:srgbClr val="000000"/>
              </a:solidFill>
            </a:endParaRPr>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solidFill>
                <a:srgbClr val="000000"/>
              </a:solidFill>
            </a:endParaRPr>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189563D4-9A90-40C6-9985-C41B7D2493AF}" type="slidenum">
              <a:rPr lang="en-US" smtClean="0">
                <a:solidFill>
                  <a:prstClr val="black"/>
                </a:solidFill>
              </a:rPr>
              <a:pPr/>
              <a:t>‹#›</a:t>
            </a:fld>
            <a:endParaRPr lang="en-US" dirty="0">
              <a:solidFill>
                <a:prstClr val="black"/>
              </a:solidFill>
            </a:endParaRPr>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74218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49675A-8ED8-4BD0-9BE0-03042D32B89F}" type="datetimeFigureOut">
              <a:rPr lang="en-US" smtClean="0">
                <a:solidFill>
                  <a:srgbClr val="000000"/>
                </a:solidFill>
              </a:rPr>
              <a:pPr/>
              <a:t>9/23/19</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189563D4-9A90-40C6-9985-C41B7D2493A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74425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49675A-8ED8-4BD0-9BE0-03042D32B89F}" type="datetimeFigureOut">
              <a:rPr lang="en-US" smtClean="0">
                <a:solidFill>
                  <a:srgbClr val="000000"/>
                </a:solidFill>
              </a:rPr>
              <a:pPr/>
              <a:t>9/23/19</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189563D4-9A90-40C6-9985-C41B7D2493A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98826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49675A-8ED8-4BD0-9BE0-03042D32B89F}" type="datetimeFigureOut">
              <a:rPr lang="en-US" smtClean="0">
                <a:solidFill>
                  <a:srgbClr val="000000"/>
                </a:solidFill>
              </a:rPr>
              <a:pPr/>
              <a:t>9/23/19</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189563D4-9A90-40C6-9985-C41B7D2493A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614431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8B49675A-8ED8-4BD0-9BE0-03042D32B89F}" type="datetimeFigureOut">
              <a:rPr lang="en-US" smtClean="0">
                <a:solidFill>
                  <a:srgbClr val="000000"/>
                </a:solidFill>
              </a:rPr>
              <a:pPr/>
              <a:t>9/23/19</a:t>
            </a:fld>
            <a:endParaRPr lang="en-US">
              <a:solidFill>
                <a:srgbClr val="000000"/>
              </a:solidFill>
            </a:endParaRPr>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solidFill>
                <a:srgbClr val="000000"/>
              </a:solidFill>
            </a:endParaRPr>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189563D4-9A90-40C6-9985-C41B7D2493AF}" type="slidenum">
              <a:rPr lang="en-US" smtClean="0">
                <a:solidFill>
                  <a:prstClr val="black"/>
                </a:solidFill>
              </a:rPr>
              <a:pPr/>
              <a:t>‹#›</a:t>
            </a:fld>
            <a:endParaRPr lang="en-US">
              <a:solidFill>
                <a:prstClr val="black"/>
              </a:solidFill>
            </a:endParaRPr>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9951794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49675A-8ED8-4BD0-9BE0-03042D32B89F}" type="datetimeFigureOut">
              <a:rPr lang="en-US" smtClean="0">
                <a:solidFill>
                  <a:srgbClr val="000000"/>
                </a:solidFill>
              </a:rPr>
              <a:pPr/>
              <a:t>9/23/19</a:t>
            </a:fld>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189563D4-9A90-40C6-9985-C41B7D2493A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39301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9675A-8ED8-4BD0-9BE0-03042D32B89F}" type="datetimeFigureOut">
              <a:rPr lang="en-US" smtClean="0">
                <a:solidFill>
                  <a:srgbClr val="000000"/>
                </a:solidFill>
              </a:rPr>
              <a:pPr/>
              <a:t>9/23/19</a:t>
            </a:fld>
            <a:endParaRPr lang="en-US">
              <a:solidFill>
                <a:srgbClr val="000000"/>
              </a:solidFill>
            </a:endParaRPr>
          </a:p>
        </p:txBody>
      </p:sp>
      <p:sp>
        <p:nvSpPr>
          <p:cNvPr id="8" name="Footer Placeholder 7"/>
          <p:cNvSpPr>
            <a:spLocks noGrp="1"/>
          </p:cNvSpPr>
          <p:nvPr>
            <p:ph type="ftr" sz="quarter" idx="11"/>
          </p:nvPr>
        </p:nvSpPr>
        <p:spPr/>
        <p:txBody>
          <a:bodyPr/>
          <a:lstStyle/>
          <a:p>
            <a:endParaRPr lang="en-US">
              <a:solidFill>
                <a:srgbClr val="000000"/>
              </a:solidFill>
            </a:endParaRPr>
          </a:p>
        </p:txBody>
      </p:sp>
      <p:sp>
        <p:nvSpPr>
          <p:cNvPr id="9" name="Slide Number Placeholder 8"/>
          <p:cNvSpPr>
            <a:spLocks noGrp="1"/>
          </p:cNvSpPr>
          <p:nvPr>
            <p:ph type="sldNum" sz="quarter" idx="12"/>
          </p:nvPr>
        </p:nvSpPr>
        <p:spPr/>
        <p:txBody>
          <a:bodyPr/>
          <a:lstStyle/>
          <a:p>
            <a:fld id="{189563D4-9A90-40C6-9985-C41B7D2493A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95926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49675A-8ED8-4BD0-9BE0-03042D32B89F}" type="datetimeFigureOut">
              <a:rPr lang="en-US" smtClean="0">
                <a:solidFill>
                  <a:srgbClr val="000000"/>
                </a:solidFill>
              </a:rPr>
              <a:pPr/>
              <a:t>9/23/19</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5" name="Slide Number Placeholder 4"/>
          <p:cNvSpPr>
            <a:spLocks noGrp="1"/>
          </p:cNvSpPr>
          <p:nvPr>
            <p:ph type="sldNum" sz="quarter" idx="12"/>
          </p:nvPr>
        </p:nvSpPr>
        <p:spPr/>
        <p:txBody>
          <a:bodyPr/>
          <a:lstStyle/>
          <a:p>
            <a:fld id="{189563D4-9A90-40C6-9985-C41B7D2493AF}"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943822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49675A-8ED8-4BD0-9BE0-03042D32B89F}" type="datetimeFigureOut">
              <a:rPr lang="en-US" smtClean="0">
                <a:solidFill>
                  <a:srgbClr val="000000"/>
                </a:solidFill>
              </a:rPr>
              <a:pPr/>
              <a:t>9/23/19</a:t>
            </a:fld>
            <a:endParaRPr lang="en-US">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189563D4-9A90-40C6-9985-C41B7D2493AF}"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65424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8B49675A-8ED8-4BD0-9BE0-03042D32B89F}" type="datetimeFigureOut">
              <a:rPr lang="en-US" smtClean="0">
                <a:solidFill>
                  <a:srgbClr val="000000"/>
                </a:solidFill>
              </a:rPr>
              <a:pPr/>
              <a:t>9/23/19</a:t>
            </a:fld>
            <a:endParaRPr lang="en-US">
              <a:solidFill>
                <a:srgbClr val="000000"/>
              </a:solidFill>
            </a:endParaRPr>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solidFill>
                <a:srgbClr val="000000"/>
              </a:solidFill>
            </a:endParaRPr>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189563D4-9A90-40C6-9985-C41B7D2493AF}" type="slidenum">
              <a:rPr lang="en-US" smtClean="0">
                <a:solidFill>
                  <a:prstClr val="black"/>
                </a:solidFill>
              </a:rPr>
              <a:pPr/>
              <a:t>‹#›</a:t>
            </a:fld>
            <a:endParaRPr lang="en-US" dirty="0">
              <a:solidFill>
                <a:prstClr val="black"/>
              </a:solidFill>
            </a:endParaRPr>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9749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8B49675A-8ED8-4BD0-9BE0-03042D32B89F}" type="datetimeFigureOut">
              <a:rPr lang="en-US" smtClean="0">
                <a:solidFill>
                  <a:srgbClr val="000000"/>
                </a:solidFill>
              </a:rPr>
              <a:pPr/>
              <a:t>9/23/19</a:t>
            </a:fld>
            <a:endParaRPr lang="en-US">
              <a:solidFill>
                <a:srgbClr val="000000"/>
              </a:solidFill>
            </a:endParaRPr>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189563D4-9A90-40C6-9985-C41B7D2493AF}" type="slidenum">
              <a:rPr lang="en-US" smtClean="0">
                <a:solidFill>
                  <a:prstClr val="black"/>
                </a:solidFill>
              </a:rPr>
              <a:pPr/>
              <a:t>‹#›</a:t>
            </a:fld>
            <a:endParaRPr lang="en-US" dirty="0">
              <a:solidFill>
                <a:prstClr val="black"/>
              </a:solidFill>
            </a:endParaRPr>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7519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8B49675A-8ED8-4BD0-9BE0-03042D32B89F}" type="datetimeFigureOut">
              <a:rPr lang="en-US" smtClean="0">
                <a:solidFill>
                  <a:srgbClr val="000000"/>
                </a:solidFill>
              </a:rPr>
              <a:pPr/>
              <a:t>9/23/19</a:t>
            </a:fld>
            <a:endParaRPr lang="en-US">
              <a:solidFill>
                <a:srgbClr val="000000"/>
              </a:solidFill>
            </a:endParaRPr>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a:solidFill>
                <a:srgbClr val="000000"/>
              </a:solidFill>
            </a:endParaRPr>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189563D4-9A90-40C6-9985-C41B7D2493AF}" type="slidenum">
              <a:rPr lang="en-US" smtClean="0">
                <a:solidFill>
                  <a:prstClr val="black"/>
                </a:solidFill>
              </a:rPr>
              <a:pPr/>
              <a:t>‹#›</a:t>
            </a:fld>
            <a:endParaRPr lang="en-US" dirty="0">
              <a:solidFill>
                <a:prstClr val="black"/>
              </a:solidFill>
            </a:endParaRPr>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0436781"/>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aresty@rci.rutgers.edu" TargetMode="External"/><Relationship Id="rId2" Type="http://schemas.openxmlformats.org/officeDocument/2006/relationships/hyperlink" Target="https://aresty.rutgers.edu/" TargetMode="External"/><Relationship Id="rId1" Type="http://schemas.openxmlformats.org/officeDocument/2006/relationships/slideLayout" Target="../slideLayouts/slideLayout4.xml"/><Relationship Id="rId5" Type="http://schemas.openxmlformats.org/officeDocument/2006/relationships/hyperlink" Target="https://www.facebook.com/arestyresearchcenter/" TargetMode="External"/><Relationship Id="rId4" Type="http://schemas.openxmlformats.org/officeDocument/2006/relationships/hyperlink" Target="mailto:aresty@echo.rutgers.edu"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aresty.rutgers.edu/resources/students/poster-design-and-print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Grp="1" noChangeArrowheads="1"/>
          </p:cNvSpPr>
          <p:nvPr>
            <p:ph type="ctrTitle"/>
          </p:nvPr>
        </p:nvSpPr>
        <p:spPr>
          <a:xfrm>
            <a:off x="1676400" y="1761483"/>
            <a:ext cx="5791200" cy="914400"/>
          </a:xfrm>
        </p:spPr>
        <p:txBody>
          <a:bodyPr lIns="0" tIns="0" rIns="0" bIns="0" anchor="t">
            <a:noAutofit/>
          </a:bodyPr>
          <a:lstStyle/>
          <a:p>
            <a:pPr algn="ctr">
              <a:lnSpc>
                <a:spcPct val="95000"/>
              </a:lnSpc>
            </a:pPr>
            <a:r>
              <a:rPr lang="en-US" sz="4800" dirty="0">
                <a:solidFill>
                  <a:srgbClr val="000000"/>
                </a:solidFill>
                <a:latin typeface="Trebuchet MS" panose="020B0603020202020204" pitchFamily="34" charset="0"/>
                <a:cs typeface="Times New Roman"/>
              </a:rPr>
              <a:t>Abstract Writing and Poster Design</a:t>
            </a:r>
            <a:br>
              <a:rPr lang="en-US" sz="4800" dirty="0">
                <a:solidFill>
                  <a:srgbClr val="000000"/>
                </a:solidFill>
                <a:latin typeface="Trebuchet MS" panose="020B0603020202020204" pitchFamily="34" charset="0"/>
                <a:cs typeface="Times New Roman"/>
              </a:rPr>
            </a:br>
            <a:br>
              <a:rPr lang="en-US" sz="4800" dirty="0">
                <a:solidFill>
                  <a:srgbClr val="000000"/>
                </a:solidFill>
                <a:latin typeface="Trebuchet MS" panose="020B0603020202020204" pitchFamily="34" charset="0"/>
                <a:cs typeface="Times New Roman"/>
              </a:rPr>
            </a:br>
            <a:r>
              <a:rPr lang="en-US" sz="4800" dirty="0">
                <a:solidFill>
                  <a:srgbClr val="000000"/>
                </a:solidFill>
                <a:latin typeface="Trebuchet MS" panose="020B0603020202020204" pitchFamily="34" charset="0"/>
                <a:cs typeface="Times New Roman"/>
              </a:rPr>
              <a:t>Spring 2020</a:t>
            </a:r>
            <a:br>
              <a:rPr lang="en-US" sz="4800" dirty="0">
                <a:solidFill>
                  <a:srgbClr val="000000"/>
                </a:solidFill>
                <a:latin typeface="Trebuchet MS" panose="020B0603020202020204" pitchFamily="34" charset="0"/>
                <a:cs typeface="Times New Roman"/>
              </a:rPr>
            </a:br>
            <a:endParaRPr lang="en-US" sz="4800" dirty="0">
              <a:solidFill>
                <a:srgbClr val="000000"/>
              </a:solidFill>
              <a:latin typeface="Trebuchet MS" panose="020B0603020202020204" pitchFamily="34" charset="0"/>
              <a:cs typeface="Times New Roman"/>
            </a:endParaRPr>
          </a:p>
        </p:txBody>
      </p:sp>
      <p:sp>
        <p:nvSpPr>
          <p:cNvPr id="2050" name="Rectangle 2"/>
          <p:cNvSpPr>
            <a:spLocks noGrp="1" noChangeArrowheads="1"/>
          </p:cNvSpPr>
          <p:nvPr>
            <p:ph type="subTitle" idx="1"/>
          </p:nvPr>
        </p:nvSpPr>
        <p:spPr>
          <a:xfrm>
            <a:off x="3276600" y="3543036"/>
            <a:ext cx="2819400" cy="822960"/>
          </a:xfrm>
        </p:spPr>
        <p:txBody>
          <a:bodyPr lIns="0" tIns="0" rIns="0" bIns="0">
            <a:noAutofit/>
          </a:bodyPr>
          <a:lstStyle/>
          <a:p>
            <a:pPr algn="ctr">
              <a:lnSpc>
                <a:spcPct val="95000"/>
              </a:lnSpc>
              <a:spcBef>
                <a:spcPct val="0"/>
              </a:spcBef>
            </a:pPr>
            <a:endParaRPr lang="en-US" sz="1700" dirty="0">
              <a:solidFill>
                <a:srgbClr val="000000"/>
              </a:solidFill>
              <a:latin typeface="Arial" pitchFamily="34" charset="0"/>
            </a:endParaRPr>
          </a:p>
          <a:p>
            <a:pPr algn="ctr">
              <a:lnSpc>
                <a:spcPct val="95000"/>
              </a:lnSpc>
              <a:spcBef>
                <a:spcPct val="0"/>
              </a:spcBef>
            </a:pPr>
            <a:r>
              <a:rPr lang="en-US" sz="1700" dirty="0">
                <a:solidFill>
                  <a:srgbClr val="000000"/>
                </a:solidFill>
                <a:latin typeface="Arial" pitchFamily="34" charset="0"/>
              </a:rPr>
              <a:t> </a:t>
            </a:r>
          </a:p>
        </p:txBody>
      </p:sp>
      <p:sp>
        <p:nvSpPr>
          <p:cNvPr id="2" name="Rectangle 1"/>
          <p:cNvSpPr/>
          <p:nvPr/>
        </p:nvSpPr>
        <p:spPr>
          <a:xfrm>
            <a:off x="0" y="5256595"/>
            <a:ext cx="9144000" cy="16002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5343924"/>
            <a:ext cx="3334519" cy="1301499"/>
          </a:xfrm>
          <a:prstGeom prst="rect">
            <a:avLst/>
          </a:prstGeom>
        </p:spPr>
      </p:pic>
      <p:sp>
        <p:nvSpPr>
          <p:cNvPr id="4" name="TextBox 3"/>
          <p:cNvSpPr txBox="1"/>
          <p:nvPr/>
        </p:nvSpPr>
        <p:spPr>
          <a:xfrm>
            <a:off x="3962400" y="5343924"/>
            <a:ext cx="5237285" cy="523220"/>
          </a:xfrm>
          <a:prstGeom prst="rect">
            <a:avLst/>
          </a:prstGeom>
          <a:noFill/>
        </p:spPr>
        <p:txBody>
          <a:bodyPr wrap="square" rtlCol="0">
            <a:spAutoFit/>
          </a:bodyPr>
          <a:lstStyle/>
          <a:p>
            <a:r>
              <a:rPr lang="en-US" sz="2800" b="1" i="1" dirty="0">
                <a:solidFill>
                  <a:schemeClr val="bg1"/>
                </a:solidFill>
                <a:latin typeface="Maiandra GD" panose="020E0502030308020204" pitchFamily="34" charset="0"/>
              </a:rPr>
              <a:t>aresty.rutgers.edu/symposium</a:t>
            </a:r>
            <a:r>
              <a:rPr lang="en-US" sz="2800" i="1" dirty="0">
                <a:solidFill>
                  <a:schemeClr val="bg1"/>
                </a:solidFill>
                <a:latin typeface="Nueva Std" panose="020B0503070504090203" pitchFamily="34" charset="0"/>
              </a:rPr>
              <a:t> </a:t>
            </a:r>
          </a:p>
        </p:txBody>
      </p:sp>
      <p:sp>
        <p:nvSpPr>
          <p:cNvPr id="5" name="TextBox 4"/>
          <p:cNvSpPr txBox="1"/>
          <p:nvPr/>
        </p:nvSpPr>
        <p:spPr>
          <a:xfrm>
            <a:off x="4572000" y="6276135"/>
            <a:ext cx="4358054" cy="400110"/>
          </a:xfrm>
          <a:prstGeom prst="rect">
            <a:avLst/>
          </a:prstGeom>
          <a:noFill/>
        </p:spPr>
        <p:txBody>
          <a:bodyPr wrap="square" rtlCol="0">
            <a:spAutoFit/>
          </a:bodyPr>
          <a:lstStyle/>
          <a:p>
            <a:pPr algn="ctr"/>
            <a:r>
              <a:rPr lang="en-US" sz="2000" dirty="0">
                <a:solidFill>
                  <a:schemeClr val="bg1"/>
                </a:solidFill>
              </a:rPr>
              <a:t>OFFICE OF THE PROVOST </a:t>
            </a:r>
          </a:p>
        </p:txBody>
      </p:sp>
    </p:spTree>
    <p:extLst>
      <p:ext uri="{BB962C8B-B14F-4D97-AF65-F5344CB8AC3E}">
        <p14:creationId xmlns:p14="http://schemas.microsoft.com/office/powerpoint/2010/main" val="3351581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609600"/>
            <a:ext cx="7924800" cy="5879454"/>
          </a:xfrm>
        </p:spPr>
      </p:pic>
    </p:spTree>
    <p:extLst>
      <p:ext uri="{BB962C8B-B14F-4D97-AF65-F5344CB8AC3E}">
        <p14:creationId xmlns:p14="http://schemas.microsoft.com/office/powerpoint/2010/main" val="355832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7430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7200" y="304800"/>
            <a:ext cx="8698230" cy="822960"/>
          </a:xfrm>
        </p:spPr>
        <p:txBody>
          <a:bodyPr lIns="0" tIns="0" rIns="0" bIns="0" anchor="t">
            <a:normAutofit/>
          </a:bodyPr>
          <a:lstStyle/>
          <a:p>
            <a:pPr algn="ctr">
              <a:lnSpc>
                <a:spcPct val="95000"/>
              </a:lnSpc>
            </a:pPr>
            <a:r>
              <a:rPr lang="en-US" sz="3200" u="sng" dirty="0">
                <a:solidFill>
                  <a:srgbClr val="C00000"/>
                </a:solidFill>
              </a:rPr>
              <a:t>Abstracts are Microcosms of Posters</a:t>
            </a:r>
          </a:p>
        </p:txBody>
      </p:sp>
      <p:sp>
        <p:nvSpPr>
          <p:cNvPr id="5122" name="Rectangle 2"/>
          <p:cNvSpPr>
            <a:spLocks noGrp="1" noChangeArrowheads="1"/>
          </p:cNvSpPr>
          <p:nvPr>
            <p:ph idx="1"/>
          </p:nvPr>
        </p:nvSpPr>
        <p:spPr>
          <a:xfrm>
            <a:off x="685800" y="1295400"/>
            <a:ext cx="8698230" cy="4800600"/>
          </a:xfrm>
        </p:spPr>
        <p:txBody>
          <a:bodyPr lIns="0" tIns="0" rIns="0" bIns="0">
            <a:normAutofit/>
          </a:bodyPr>
          <a:lstStyle/>
          <a:p>
            <a:pPr marL="411480" lvl="1" indent="-308610">
              <a:lnSpc>
                <a:spcPct val="95000"/>
              </a:lnSpc>
              <a:spcBef>
                <a:spcPct val="0"/>
              </a:spcBef>
              <a:buClr>
                <a:srgbClr val="000000"/>
              </a:buClr>
              <a:buFontTx/>
              <a:buChar char="•"/>
            </a:pPr>
            <a:r>
              <a:rPr lang="en-US" sz="2000" b="1" dirty="0"/>
              <a:t>Title</a:t>
            </a:r>
            <a:r>
              <a:rPr lang="en-US" sz="2000" dirty="0"/>
              <a:t> – A succinct description of the study or its findings. </a:t>
            </a:r>
          </a:p>
          <a:p>
            <a:pPr marL="102870" lvl="1" indent="0">
              <a:lnSpc>
                <a:spcPct val="95000"/>
              </a:lnSpc>
              <a:spcBef>
                <a:spcPct val="0"/>
              </a:spcBef>
              <a:buClr>
                <a:srgbClr val="000000"/>
              </a:buClr>
              <a:buNone/>
            </a:pPr>
            <a:r>
              <a:rPr lang="en-US" sz="2000" dirty="0"/>
              <a:t>    This is also the title of the poster.</a:t>
            </a:r>
          </a:p>
          <a:p>
            <a:pPr marL="102870" lvl="1" indent="0">
              <a:lnSpc>
                <a:spcPct val="95000"/>
              </a:lnSpc>
              <a:spcBef>
                <a:spcPct val="0"/>
              </a:spcBef>
              <a:buClr>
                <a:srgbClr val="000000"/>
              </a:buClr>
              <a:buNone/>
            </a:pPr>
            <a:endParaRPr lang="en-US" sz="2000" dirty="0"/>
          </a:p>
          <a:p>
            <a:pPr marL="411480" lvl="1" indent="-308610">
              <a:lnSpc>
                <a:spcPct val="95000"/>
              </a:lnSpc>
              <a:spcBef>
                <a:spcPct val="0"/>
              </a:spcBef>
              <a:buClr>
                <a:srgbClr val="000000"/>
              </a:buClr>
              <a:buFontTx/>
              <a:buChar char="•"/>
            </a:pPr>
            <a:r>
              <a:rPr lang="en-US" sz="2000" b="1" dirty="0"/>
              <a:t>Introduction</a:t>
            </a:r>
            <a:r>
              <a:rPr lang="en-US" sz="2000" dirty="0"/>
              <a:t>– What is the research question and why is it important?</a:t>
            </a:r>
          </a:p>
          <a:p>
            <a:pPr marL="411480" lvl="1" indent="-308610">
              <a:lnSpc>
                <a:spcPct val="95000"/>
              </a:lnSpc>
              <a:spcBef>
                <a:spcPct val="0"/>
              </a:spcBef>
              <a:buClr>
                <a:srgbClr val="000000"/>
              </a:buClr>
              <a:buFontTx/>
              <a:buChar char="•"/>
            </a:pPr>
            <a:endParaRPr lang="en-US" sz="2000" dirty="0"/>
          </a:p>
          <a:p>
            <a:pPr marL="411480" lvl="1" indent="-308610">
              <a:lnSpc>
                <a:spcPct val="95000"/>
              </a:lnSpc>
              <a:spcBef>
                <a:spcPct val="0"/>
              </a:spcBef>
              <a:buClr>
                <a:srgbClr val="000000"/>
              </a:buClr>
              <a:buFontTx/>
              <a:buChar char="•"/>
            </a:pPr>
            <a:r>
              <a:rPr lang="en-US" sz="2000" b="1" dirty="0"/>
              <a:t>Background</a:t>
            </a:r>
            <a:r>
              <a:rPr lang="en-US" sz="2000" dirty="0"/>
              <a:t>– How is your specific approach unique?</a:t>
            </a:r>
          </a:p>
          <a:p>
            <a:pPr marL="411480" lvl="1" indent="-308610">
              <a:lnSpc>
                <a:spcPct val="95000"/>
              </a:lnSpc>
              <a:spcBef>
                <a:spcPct val="0"/>
              </a:spcBef>
              <a:buClr>
                <a:srgbClr val="000000"/>
              </a:buClr>
              <a:buFontTx/>
              <a:buChar char="•"/>
            </a:pPr>
            <a:endParaRPr lang="en-US" sz="2000" dirty="0"/>
          </a:p>
          <a:p>
            <a:pPr marL="411480" lvl="1" indent="-308610">
              <a:lnSpc>
                <a:spcPct val="95000"/>
              </a:lnSpc>
              <a:spcBef>
                <a:spcPct val="0"/>
              </a:spcBef>
              <a:buClr>
                <a:srgbClr val="000000"/>
              </a:buClr>
              <a:buFontTx/>
              <a:buChar char="•"/>
            </a:pPr>
            <a:r>
              <a:rPr lang="en-US" sz="2000" b="1" dirty="0"/>
              <a:t>Methods or mode of analysis</a:t>
            </a:r>
            <a:r>
              <a:rPr lang="en-US" sz="2000" dirty="0"/>
              <a:t>- What is the method for addressing your question?</a:t>
            </a:r>
          </a:p>
          <a:p>
            <a:pPr marL="102870" lvl="1" indent="0">
              <a:lnSpc>
                <a:spcPct val="95000"/>
              </a:lnSpc>
              <a:spcBef>
                <a:spcPct val="0"/>
              </a:spcBef>
              <a:buClr>
                <a:srgbClr val="000000"/>
              </a:buClr>
              <a:buNone/>
            </a:pPr>
            <a:endParaRPr lang="en-US" sz="2000" dirty="0"/>
          </a:p>
          <a:p>
            <a:pPr marL="411480" lvl="1" indent="-308610">
              <a:lnSpc>
                <a:spcPct val="95000"/>
              </a:lnSpc>
              <a:spcBef>
                <a:spcPct val="0"/>
              </a:spcBef>
              <a:buClr>
                <a:srgbClr val="000000"/>
              </a:buClr>
              <a:buFontTx/>
              <a:buChar char="•"/>
            </a:pPr>
            <a:r>
              <a:rPr lang="en-US" sz="2000" b="1" dirty="0"/>
              <a:t>Results</a:t>
            </a:r>
            <a:r>
              <a:rPr lang="en-US" sz="2000" dirty="0"/>
              <a:t> - What did you find?</a:t>
            </a:r>
          </a:p>
          <a:p>
            <a:pPr marL="411480" lvl="1" indent="-308610">
              <a:lnSpc>
                <a:spcPct val="95000"/>
              </a:lnSpc>
              <a:spcBef>
                <a:spcPct val="0"/>
              </a:spcBef>
              <a:buClr>
                <a:srgbClr val="000000"/>
              </a:buClr>
              <a:buFontTx/>
              <a:buChar char="•"/>
            </a:pPr>
            <a:endParaRPr lang="en-US" sz="2000" dirty="0"/>
          </a:p>
          <a:p>
            <a:pPr marL="411480" lvl="1" indent="-308610">
              <a:lnSpc>
                <a:spcPct val="95000"/>
              </a:lnSpc>
              <a:spcBef>
                <a:spcPct val="0"/>
              </a:spcBef>
              <a:buClr>
                <a:srgbClr val="000000"/>
              </a:buClr>
              <a:buFontTx/>
              <a:buChar char="•"/>
            </a:pPr>
            <a:r>
              <a:rPr lang="en-US" sz="2000" b="1" dirty="0"/>
              <a:t>Conclusions</a:t>
            </a:r>
            <a:r>
              <a:rPr lang="en-US" sz="2000" dirty="0"/>
              <a:t> – What are the implications? Why should we care?</a:t>
            </a:r>
          </a:p>
        </p:txBody>
      </p:sp>
    </p:spTree>
    <p:extLst>
      <p:ext uri="{BB962C8B-B14F-4D97-AF65-F5344CB8AC3E}">
        <p14:creationId xmlns:p14="http://schemas.microsoft.com/office/powerpoint/2010/main" val="120619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3309"/>
            <a:ext cx="9144000" cy="891540"/>
          </a:xfrm>
        </p:spPr>
        <p:txBody>
          <a:bodyPr>
            <a:normAutofit/>
          </a:bodyPr>
          <a:lstStyle/>
          <a:p>
            <a:pPr algn="ctr"/>
            <a:r>
              <a:rPr lang="en-US" dirty="0">
                <a:latin typeface="+mn-lt"/>
                <a:cs typeface="Arial" pitchFamily="34" charset="0"/>
              </a:rPr>
              <a:t>An Abstract In pieces</a:t>
            </a:r>
          </a:p>
        </p:txBody>
      </p:sp>
      <p:sp>
        <p:nvSpPr>
          <p:cNvPr id="3" name="Content Placeholder 2"/>
          <p:cNvSpPr>
            <a:spLocks noGrp="1"/>
          </p:cNvSpPr>
          <p:nvPr>
            <p:ph idx="1"/>
          </p:nvPr>
        </p:nvSpPr>
        <p:spPr>
          <a:xfrm>
            <a:off x="1485899" y="1219834"/>
            <a:ext cx="7772400" cy="4937760"/>
          </a:xfrm>
        </p:spPr>
        <p:txBody>
          <a:bodyPr>
            <a:normAutofit/>
          </a:bodyPr>
          <a:lstStyle/>
          <a:p>
            <a:pPr marL="0" indent="0">
              <a:buNone/>
            </a:pPr>
            <a:r>
              <a:rPr lang="en-US" sz="1800" b="1" i="1" dirty="0"/>
              <a:t>The Relationship between Undergraduate Research Participation and Subsequent Research Performance of Early Career STEM Graduate Students</a:t>
            </a:r>
          </a:p>
          <a:p>
            <a:pPr marL="0" indent="0">
              <a:buNone/>
            </a:pPr>
            <a:r>
              <a:rPr lang="en-US" sz="1400" dirty="0"/>
              <a:t>Undergraduate research experiences have been adopted across higher education institutions. </a:t>
            </a:r>
          </a:p>
          <a:p>
            <a:pPr marL="0" indent="0">
              <a:lnSpc>
                <a:spcPct val="110000"/>
              </a:lnSpc>
              <a:buNone/>
            </a:pPr>
            <a:r>
              <a:rPr lang="en-US" sz="1400" dirty="0"/>
              <a:t>However, most studies examining benefits derived from undergraduate research rely on self-report of skill development. </a:t>
            </a:r>
          </a:p>
          <a:p>
            <a:pPr marL="0" indent="0">
              <a:buNone/>
            </a:pPr>
            <a:r>
              <a:rPr lang="en-US" sz="1400" dirty="0"/>
              <a:t>This study used an empirical assessment of research skills to investigate associations between undergraduate research experiences and research skill performance in graduate school. Research experience characteristics including duration, autonomy, collaboration, and motivation were also examined. </a:t>
            </a:r>
          </a:p>
          <a:p>
            <a:pPr marL="0" indent="0">
              <a:buNone/>
            </a:pPr>
            <a:r>
              <a:rPr lang="en-US" sz="1400" dirty="0"/>
              <a:t>Undergraduate research experience was linked to heightened graduate school performance in all research skills assessed. While autonomy and collaboration were highlighted in student interviews, duration was most strongly correlated to significant increases in research skill performance. </a:t>
            </a:r>
          </a:p>
          <a:p>
            <a:pPr marL="0" indent="0">
              <a:buNone/>
            </a:pPr>
            <a:r>
              <a:rPr lang="en-US" sz="1400" dirty="0"/>
              <a:t>Based on these findings, we advocate for the inclusion of research experiences into the undergraduate science curriculum coupled with the creation of centralized offices of undergraduate research and faculty incentives for involving undergraduates in their research.</a:t>
            </a:r>
          </a:p>
          <a:p>
            <a:pPr marL="0" indent="0">
              <a:buNone/>
            </a:pPr>
            <a:r>
              <a:rPr lang="en-US" sz="1400" dirty="0"/>
              <a:t>Gilmore, J., et al. (2015). </a:t>
            </a:r>
            <a:r>
              <a:rPr lang="en-US" sz="1400" i="1" dirty="0"/>
              <a:t>The Journal of Higher Education. 86, 6, 835-862.</a:t>
            </a:r>
            <a:endParaRPr lang="en-US" sz="1400" dirty="0"/>
          </a:p>
          <a:p>
            <a:pPr marL="0" indent="0">
              <a:buNone/>
            </a:pPr>
            <a:endParaRPr lang="en-US" sz="1800" dirty="0"/>
          </a:p>
          <a:p>
            <a:pPr>
              <a:buNone/>
            </a:pPr>
            <a:endParaRPr lang="en-US" dirty="0"/>
          </a:p>
        </p:txBody>
      </p:sp>
      <p:sp>
        <p:nvSpPr>
          <p:cNvPr id="4" name="TextBox 3"/>
          <p:cNvSpPr txBox="1"/>
          <p:nvPr/>
        </p:nvSpPr>
        <p:spPr>
          <a:xfrm>
            <a:off x="189036" y="1288550"/>
            <a:ext cx="1143000" cy="381000"/>
          </a:xfrm>
          <a:prstGeom prst="rect">
            <a:avLst/>
          </a:prstGeom>
          <a:noFill/>
        </p:spPr>
        <p:txBody>
          <a:bodyPr wrap="square" rtlCol="0">
            <a:spAutoFit/>
          </a:bodyPr>
          <a:lstStyle/>
          <a:p>
            <a:pPr algn="r"/>
            <a:r>
              <a:rPr lang="en-US" dirty="0"/>
              <a:t>Title</a:t>
            </a:r>
          </a:p>
        </p:txBody>
      </p:sp>
      <p:sp>
        <p:nvSpPr>
          <p:cNvPr id="6" name="TextBox 5"/>
          <p:cNvSpPr txBox="1"/>
          <p:nvPr/>
        </p:nvSpPr>
        <p:spPr>
          <a:xfrm>
            <a:off x="190501" y="1905227"/>
            <a:ext cx="1143000" cy="381000"/>
          </a:xfrm>
          <a:prstGeom prst="rect">
            <a:avLst/>
          </a:prstGeom>
          <a:noFill/>
        </p:spPr>
        <p:txBody>
          <a:bodyPr wrap="square" rtlCol="0">
            <a:spAutoFit/>
          </a:bodyPr>
          <a:lstStyle/>
          <a:p>
            <a:pPr algn="r"/>
            <a:r>
              <a:rPr lang="en-US" dirty="0"/>
              <a:t>Intro</a:t>
            </a:r>
          </a:p>
        </p:txBody>
      </p:sp>
      <p:sp>
        <p:nvSpPr>
          <p:cNvPr id="7" name="TextBox 6"/>
          <p:cNvSpPr txBox="1"/>
          <p:nvPr/>
        </p:nvSpPr>
        <p:spPr>
          <a:xfrm>
            <a:off x="246187" y="2757582"/>
            <a:ext cx="1143000" cy="646331"/>
          </a:xfrm>
          <a:prstGeom prst="rect">
            <a:avLst/>
          </a:prstGeom>
          <a:noFill/>
        </p:spPr>
        <p:txBody>
          <a:bodyPr wrap="square" rtlCol="0">
            <a:spAutoFit/>
          </a:bodyPr>
          <a:lstStyle/>
          <a:p>
            <a:pPr algn="r"/>
            <a:r>
              <a:rPr lang="en-US" dirty="0"/>
              <a:t>Back-ground</a:t>
            </a:r>
          </a:p>
        </p:txBody>
      </p:sp>
      <p:sp>
        <p:nvSpPr>
          <p:cNvPr id="8" name="TextBox 7"/>
          <p:cNvSpPr txBox="1"/>
          <p:nvPr/>
        </p:nvSpPr>
        <p:spPr>
          <a:xfrm>
            <a:off x="342899" y="3486370"/>
            <a:ext cx="1143000" cy="369332"/>
          </a:xfrm>
          <a:prstGeom prst="rect">
            <a:avLst/>
          </a:prstGeom>
          <a:noFill/>
        </p:spPr>
        <p:txBody>
          <a:bodyPr wrap="square" rtlCol="0">
            <a:spAutoFit/>
          </a:bodyPr>
          <a:lstStyle/>
          <a:p>
            <a:pPr algn="r"/>
            <a:r>
              <a:rPr lang="en-US" dirty="0"/>
              <a:t>Methods</a:t>
            </a:r>
          </a:p>
        </p:txBody>
      </p:sp>
      <p:sp>
        <p:nvSpPr>
          <p:cNvPr id="9" name="TextBox 8"/>
          <p:cNvSpPr txBox="1"/>
          <p:nvPr/>
        </p:nvSpPr>
        <p:spPr>
          <a:xfrm>
            <a:off x="266702" y="3965623"/>
            <a:ext cx="1143000" cy="369332"/>
          </a:xfrm>
          <a:prstGeom prst="rect">
            <a:avLst/>
          </a:prstGeom>
          <a:noFill/>
        </p:spPr>
        <p:txBody>
          <a:bodyPr wrap="square" rtlCol="0">
            <a:spAutoFit/>
          </a:bodyPr>
          <a:lstStyle/>
          <a:p>
            <a:pPr algn="r"/>
            <a:r>
              <a:rPr lang="en-US" dirty="0"/>
              <a:t>Results</a:t>
            </a:r>
          </a:p>
        </p:txBody>
      </p:sp>
      <p:sp>
        <p:nvSpPr>
          <p:cNvPr id="10" name="TextBox 9"/>
          <p:cNvSpPr txBox="1"/>
          <p:nvPr/>
        </p:nvSpPr>
        <p:spPr>
          <a:xfrm>
            <a:off x="388619" y="4554798"/>
            <a:ext cx="1097280" cy="646331"/>
          </a:xfrm>
          <a:prstGeom prst="rect">
            <a:avLst/>
          </a:prstGeom>
          <a:noFill/>
        </p:spPr>
        <p:txBody>
          <a:bodyPr wrap="square" rtlCol="0">
            <a:spAutoFit/>
          </a:bodyPr>
          <a:lstStyle/>
          <a:p>
            <a:pPr algn="r"/>
            <a:r>
              <a:rPr lang="en-US" dirty="0" err="1"/>
              <a:t>Conclu-sions</a:t>
            </a:r>
            <a:endParaRPr lang="en-US" dirty="0"/>
          </a:p>
        </p:txBody>
      </p:sp>
      <p:cxnSp>
        <p:nvCxnSpPr>
          <p:cNvPr id="12" name="Straight Connector 11"/>
          <p:cNvCxnSpPr/>
          <p:nvPr/>
        </p:nvCxnSpPr>
        <p:spPr>
          <a:xfrm>
            <a:off x="1447800" y="1219834"/>
            <a:ext cx="0" cy="457200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8934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04667" cy="1752599"/>
          </a:xfrm>
        </p:spPr>
        <p:txBody>
          <a:bodyPr/>
          <a:lstStyle/>
          <a:p>
            <a:r>
              <a:rPr lang="en-US" u="sng" dirty="0"/>
              <a:t>Questions/Contact us!</a:t>
            </a:r>
          </a:p>
        </p:txBody>
      </p:sp>
      <p:sp>
        <p:nvSpPr>
          <p:cNvPr id="3" name="Content Placeholder 2"/>
          <p:cNvSpPr>
            <a:spLocks noGrp="1"/>
          </p:cNvSpPr>
          <p:nvPr>
            <p:ph sz="half" idx="1"/>
          </p:nvPr>
        </p:nvSpPr>
        <p:spPr>
          <a:xfrm>
            <a:off x="762000" y="1524000"/>
            <a:ext cx="6144430" cy="3368674"/>
          </a:xfrm>
        </p:spPr>
        <p:txBody>
          <a:bodyPr>
            <a:normAutofit/>
          </a:bodyPr>
          <a:lstStyle/>
          <a:p>
            <a:r>
              <a:rPr lang="en-US" dirty="0">
                <a:solidFill>
                  <a:srgbClr val="C00000"/>
                </a:solidFill>
                <a:hlinkClick r:id="rId2"/>
              </a:rPr>
              <a:t>Website: aresty.rutgers.edu</a:t>
            </a:r>
            <a:endParaRPr lang="en-US" dirty="0">
              <a:solidFill>
                <a:srgbClr val="C00000"/>
              </a:solidFill>
              <a:hlinkClick r:id="rId3"/>
            </a:endParaRPr>
          </a:p>
          <a:p>
            <a:pPr marL="0" indent="0">
              <a:buNone/>
            </a:pPr>
            <a:endParaRPr lang="en-US" dirty="0">
              <a:solidFill>
                <a:srgbClr val="C00000"/>
              </a:solidFill>
              <a:hlinkClick r:id="rId3"/>
            </a:endParaRPr>
          </a:p>
          <a:p>
            <a:r>
              <a:rPr lang="en-US" dirty="0">
                <a:solidFill>
                  <a:schemeClr val="tx1"/>
                </a:solidFill>
                <a:hlinkClick r:id="rId4"/>
              </a:rPr>
              <a:t>E-mail: </a:t>
            </a:r>
            <a:r>
              <a:rPr lang="en-US" dirty="0">
                <a:solidFill>
                  <a:srgbClr val="C00000"/>
                </a:solidFill>
                <a:hlinkClick r:id="rId4"/>
              </a:rPr>
              <a:t>aresty@echo.rutgers.edu</a:t>
            </a:r>
            <a:endParaRPr lang="en-US" dirty="0">
              <a:solidFill>
                <a:srgbClr val="C00000"/>
              </a:solidFill>
            </a:endParaRPr>
          </a:p>
          <a:p>
            <a:pPr marL="0" indent="0">
              <a:buNone/>
            </a:pPr>
            <a:endParaRPr lang="en-US" dirty="0">
              <a:solidFill>
                <a:srgbClr val="C00000"/>
              </a:solidFill>
            </a:endParaRPr>
          </a:p>
          <a:p>
            <a:r>
              <a:rPr lang="en-US" dirty="0">
                <a:solidFill>
                  <a:srgbClr val="C00000"/>
                </a:solidFill>
                <a:hlinkClick r:id="rId5"/>
              </a:rPr>
              <a:t>https://www.facebook.com/arestyresearchcenter/</a:t>
            </a:r>
            <a:endParaRPr lang="en-US" dirty="0">
              <a:solidFill>
                <a:srgbClr val="C00000"/>
              </a:solidFill>
            </a:endParaRPr>
          </a:p>
          <a:p>
            <a:r>
              <a:rPr lang="en-US" b="1" dirty="0"/>
              <a:t>New Office Location:</a:t>
            </a:r>
          </a:p>
          <a:p>
            <a:pPr lvl="1"/>
            <a:r>
              <a:rPr lang="en-US" dirty="0"/>
              <a:t>Alexander Library, Suite 144-146</a:t>
            </a:r>
          </a:p>
          <a:p>
            <a:pPr marL="987552" lvl="2" indent="0">
              <a:buNone/>
            </a:pPr>
            <a:r>
              <a:rPr lang="en-US" i="1" dirty="0"/>
              <a:t>169 College Ave</a:t>
            </a:r>
          </a:p>
        </p:txBody>
      </p:sp>
    </p:spTree>
    <p:extLst>
      <p:ext uri="{BB962C8B-B14F-4D97-AF65-F5344CB8AC3E}">
        <p14:creationId xmlns:p14="http://schemas.microsoft.com/office/powerpoint/2010/main" val="38666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772400" cy="1609344"/>
          </a:xfrm>
        </p:spPr>
        <p:txBody>
          <a:bodyPr/>
          <a:lstStyle/>
          <a:p>
            <a:r>
              <a:rPr lang="en-US" dirty="0">
                <a:solidFill>
                  <a:srgbClr val="C00000"/>
                </a:solidFill>
              </a:rPr>
              <a:t>Key INFO for the Spring Semester</a:t>
            </a:r>
          </a:p>
        </p:txBody>
      </p:sp>
      <p:sp>
        <p:nvSpPr>
          <p:cNvPr id="3" name="Content Placeholder 2"/>
          <p:cNvSpPr>
            <a:spLocks noGrp="1"/>
          </p:cNvSpPr>
          <p:nvPr>
            <p:ph idx="1"/>
          </p:nvPr>
        </p:nvSpPr>
        <p:spPr>
          <a:xfrm>
            <a:off x="152400" y="1524000"/>
            <a:ext cx="7620000" cy="4572000"/>
          </a:xfrm>
        </p:spPr>
        <p:txBody>
          <a:bodyPr>
            <a:noAutofit/>
          </a:bodyPr>
          <a:lstStyle/>
          <a:p>
            <a:pPr lvl="2">
              <a:buClrTx/>
            </a:pPr>
            <a:r>
              <a:rPr lang="en-US" sz="1800" b="1" dirty="0"/>
              <a:t>Abstracts</a:t>
            </a:r>
            <a:r>
              <a:rPr lang="en-US" sz="1800" dirty="0"/>
              <a:t> are due March 1. All abstracts must have titles. These are submitted online. We will send you the link.</a:t>
            </a:r>
          </a:p>
          <a:p>
            <a:pPr lvl="2">
              <a:buClrTx/>
            </a:pPr>
            <a:r>
              <a:rPr lang="en-US" sz="1800" b="1" dirty="0"/>
              <a:t>Posters</a:t>
            </a:r>
            <a:r>
              <a:rPr lang="en-US" sz="1800" dirty="0"/>
              <a:t> are due April 10 (but people are encouraged to print elsewhere). Posters are submitted online. The Aresty Center has poster templates available for download at </a:t>
            </a:r>
            <a:r>
              <a:rPr lang="en-US" sz="1800" dirty="0">
                <a:solidFill>
                  <a:srgbClr val="0070C0"/>
                </a:solidFill>
                <a:hlinkClick r:id="rId2"/>
              </a:rPr>
              <a:t>https://aresty.rutgers.edu/resources/students/poster-design-and-printing</a:t>
            </a:r>
            <a:r>
              <a:rPr lang="en-US" sz="1800" dirty="0">
                <a:solidFill>
                  <a:srgbClr val="0070C0"/>
                </a:solidFill>
              </a:rPr>
              <a:t> </a:t>
            </a:r>
          </a:p>
          <a:p>
            <a:pPr lvl="2">
              <a:buClrTx/>
            </a:pPr>
            <a:r>
              <a:rPr lang="en-US" sz="1800" b="1" dirty="0"/>
              <a:t>Symposium</a:t>
            </a:r>
            <a:r>
              <a:rPr lang="en-US" sz="1800" dirty="0"/>
              <a:t> is Friday, April 24, 2020 in the Livingston Student Center. There are two sessions (AM and PM) and students will select which one they prefer when they submit their abstracts.</a:t>
            </a:r>
          </a:p>
          <a:p>
            <a:pPr lvl="2">
              <a:buClrTx/>
            </a:pPr>
            <a:r>
              <a:rPr lang="en-US" sz="1800" b="1" dirty="0"/>
              <a:t>Group projects</a:t>
            </a:r>
            <a:r>
              <a:rPr lang="en-US" sz="1800" dirty="0"/>
              <a:t> should submit one abstract/poster that lists the name of everyone in the group.</a:t>
            </a:r>
          </a:p>
          <a:p>
            <a:pPr lvl="2">
              <a:buClrTx/>
            </a:pPr>
            <a:r>
              <a:rPr lang="en-US" sz="1800" b="1" dirty="0"/>
              <a:t>Faculty mentors</a:t>
            </a:r>
            <a:r>
              <a:rPr lang="en-US" sz="1800" dirty="0"/>
              <a:t> must be given time to review abstracts and posters. Students who submit posters without faculty approval will not be permitted to present. </a:t>
            </a:r>
          </a:p>
        </p:txBody>
      </p:sp>
    </p:spTree>
    <p:extLst>
      <p:ext uri="{BB962C8B-B14F-4D97-AF65-F5344CB8AC3E}">
        <p14:creationId xmlns:p14="http://schemas.microsoft.com/office/powerpoint/2010/main" val="2513631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114301" y="197015"/>
            <a:ext cx="9144000" cy="1240155"/>
          </a:xfrm>
        </p:spPr>
        <p:txBody>
          <a:bodyPr lIns="0" tIns="0" rIns="0" bIns="0" anchor="t">
            <a:normAutofit/>
          </a:bodyPr>
          <a:lstStyle/>
          <a:p>
            <a:pPr algn="ctr">
              <a:lnSpc>
                <a:spcPct val="95000"/>
              </a:lnSpc>
            </a:pPr>
            <a:r>
              <a:rPr lang="en-US" sz="3200" dirty="0">
                <a:solidFill>
                  <a:srgbClr val="C00000"/>
                </a:solidFill>
              </a:rPr>
              <a:t>Your Symposium Audience is Diverse</a:t>
            </a:r>
            <a:br>
              <a:rPr lang="en-US" sz="3200" dirty="0">
                <a:solidFill>
                  <a:srgbClr val="C00000"/>
                </a:solidFill>
              </a:rPr>
            </a:br>
            <a:r>
              <a:rPr lang="en-US" sz="3900" dirty="0">
                <a:solidFill>
                  <a:srgbClr val="000000"/>
                </a:solidFill>
              </a:rPr>
              <a:t> </a:t>
            </a:r>
          </a:p>
        </p:txBody>
      </p:sp>
      <p:pic>
        <p:nvPicPr>
          <p:cNvPr id="4100" name="Picture 4"/>
          <p:cNvPicPr>
            <a:picLocks noChangeAspect="1" noChangeArrowheads="1"/>
          </p:cNvPicPr>
          <p:nvPr/>
        </p:nvPicPr>
        <p:blipFill>
          <a:blip r:embed="rId2" cstate="print"/>
          <a:srcRect/>
          <a:stretch>
            <a:fillRect/>
          </a:stretch>
        </p:blipFill>
        <p:spPr bwMode="auto">
          <a:xfrm>
            <a:off x="609600" y="1128768"/>
            <a:ext cx="8336757" cy="737235"/>
          </a:xfrm>
          <a:prstGeom prst="rect">
            <a:avLst/>
          </a:prstGeom>
          <a:noFill/>
        </p:spPr>
      </p:pic>
      <p:sp>
        <p:nvSpPr>
          <p:cNvPr id="4101" name="Text Box 5"/>
          <p:cNvSpPr txBox="1">
            <a:spLocks noChangeArrowheads="1"/>
          </p:cNvSpPr>
          <p:nvPr/>
        </p:nvSpPr>
        <p:spPr bwMode="auto">
          <a:xfrm>
            <a:off x="850004" y="2368923"/>
            <a:ext cx="2251710" cy="1871282"/>
          </a:xfrm>
          <a:prstGeom prst="rect">
            <a:avLst/>
          </a:prstGeom>
          <a:noFill/>
          <a:ln w="9525">
            <a:noFill/>
            <a:miter lim="800000"/>
            <a:headEnd/>
            <a:tailEnd/>
          </a:ln>
          <a:effectLst/>
        </p:spPr>
        <p:txBody>
          <a:bodyPr lIns="0" tIns="0" rIns="0" bIns="0">
            <a:spAutoFit/>
          </a:bodyPr>
          <a:lstStyle/>
          <a:p>
            <a:pPr>
              <a:lnSpc>
                <a:spcPct val="95000"/>
              </a:lnSpc>
            </a:pPr>
            <a:r>
              <a:rPr lang="en-US" sz="2400" dirty="0">
                <a:solidFill>
                  <a:srgbClr val="000000"/>
                </a:solidFill>
              </a:rPr>
              <a:t>Experts in your field</a:t>
            </a:r>
          </a:p>
          <a:p>
            <a:pPr marL="176213" indent="-176213">
              <a:lnSpc>
                <a:spcPct val="95000"/>
              </a:lnSpc>
              <a:buFont typeface="Arial" panose="020B0604020202020204" pitchFamily="34" charset="0"/>
              <a:buChar char="•"/>
            </a:pPr>
            <a:r>
              <a:rPr lang="en-US" sz="2000" dirty="0">
                <a:solidFill>
                  <a:srgbClr val="000000"/>
                </a:solidFill>
              </a:rPr>
              <a:t>Your professors</a:t>
            </a:r>
          </a:p>
          <a:p>
            <a:pPr marL="176213" indent="-176213">
              <a:lnSpc>
                <a:spcPct val="95000"/>
              </a:lnSpc>
              <a:buFont typeface="Arial" panose="020B0604020202020204" pitchFamily="34" charset="0"/>
              <a:buChar char="•"/>
            </a:pPr>
            <a:r>
              <a:rPr lang="en-US" sz="2000" dirty="0">
                <a:solidFill>
                  <a:srgbClr val="000000"/>
                </a:solidFill>
              </a:rPr>
              <a:t>Colleagues</a:t>
            </a:r>
          </a:p>
          <a:p>
            <a:pPr marL="176213" indent="-176213">
              <a:lnSpc>
                <a:spcPct val="95000"/>
              </a:lnSpc>
              <a:buFont typeface="Arial" panose="020B0604020202020204" pitchFamily="34" charset="0"/>
              <a:buChar char="•"/>
            </a:pPr>
            <a:r>
              <a:rPr lang="en-US" sz="2000" dirty="0">
                <a:solidFill>
                  <a:srgbClr val="000000"/>
                </a:solidFill>
              </a:rPr>
              <a:t>Students in your major</a:t>
            </a:r>
          </a:p>
        </p:txBody>
      </p:sp>
      <p:sp>
        <p:nvSpPr>
          <p:cNvPr id="4102" name="Text Box 6"/>
          <p:cNvSpPr txBox="1">
            <a:spLocks noChangeArrowheads="1"/>
          </p:cNvSpPr>
          <p:nvPr/>
        </p:nvSpPr>
        <p:spPr bwMode="auto">
          <a:xfrm>
            <a:off x="6877709" y="2400569"/>
            <a:ext cx="2254568" cy="1520416"/>
          </a:xfrm>
          <a:prstGeom prst="rect">
            <a:avLst/>
          </a:prstGeom>
          <a:noFill/>
          <a:ln w="9525">
            <a:noFill/>
            <a:miter lim="800000"/>
            <a:headEnd/>
            <a:tailEnd/>
          </a:ln>
          <a:effectLst/>
        </p:spPr>
        <p:txBody>
          <a:bodyPr lIns="0" tIns="0" rIns="0" bIns="0">
            <a:spAutoFit/>
          </a:bodyPr>
          <a:lstStyle/>
          <a:p>
            <a:pPr>
              <a:lnSpc>
                <a:spcPct val="95000"/>
              </a:lnSpc>
            </a:pPr>
            <a:r>
              <a:rPr lang="en-US" sz="2400" dirty="0">
                <a:solidFill>
                  <a:srgbClr val="000000"/>
                </a:solidFill>
              </a:rPr>
              <a:t>Novices</a:t>
            </a:r>
          </a:p>
          <a:p>
            <a:pPr marL="230188" indent="-230188">
              <a:lnSpc>
                <a:spcPct val="95000"/>
              </a:lnSpc>
              <a:buFont typeface="Arial" panose="020B0604020202020204" pitchFamily="34" charset="0"/>
              <a:buChar char="•"/>
            </a:pPr>
            <a:r>
              <a:rPr lang="en-US" sz="2000" dirty="0">
                <a:solidFill>
                  <a:srgbClr val="000000"/>
                </a:solidFill>
              </a:rPr>
              <a:t>Friends</a:t>
            </a:r>
          </a:p>
          <a:p>
            <a:pPr marL="230188" indent="-230188">
              <a:lnSpc>
                <a:spcPct val="95000"/>
              </a:lnSpc>
              <a:buFont typeface="Arial" panose="020B0604020202020204" pitchFamily="34" charset="0"/>
              <a:buChar char="•"/>
            </a:pPr>
            <a:r>
              <a:rPr lang="en-US" sz="2000" dirty="0">
                <a:solidFill>
                  <a:srgbClr val="000000"/>
                </a:solidFill>
              </a:rPr>
              <a:t>Family</a:t>
            </a:r>
          </a:p>
          <a:p>
            <a:pPr marL="230188" indent="-230188">
              <a:lnSpc>
                <a:spcPct val="95000"/>
              </a:lnSpc>
              <a:buFont typeface="Arial" panose="020B0604020202020204" pitchFamily="34" charset="0"/>
              <a:buChar char="•"/>
            </a:pPr>
            <a:r>
              <a:rPr lang="en-US" sz="2000" dirty="0">
                <a:solidFill>
                  <a:srgbClr val="000000"/>
                </a:solidFill>
              </a:rPr>
              <a:t>Prospective students</a:t>
            </a:r>
          </a:p>
        </p:txBody>
      </p:sp>
      <p:sp>
        <p:nvSpPr>
          <p:cNvPr id="4103" name="Text Box 7"/>
          <p:cNvSpPr txBox="1">
            <a:spLocks noChangeArrowheads="1"/>
          </p:cNvSpPr>
          <p:nvPr/>
        </p:nvSpPr>
        <p:spPr bwMode="auto">
          <a:xfrm>
            <a:off x="3409950" y="2368923"/>
            <a:ext cx="3272541" cy="1812804"/>
          </a:xfrm>
          <a:prstGeom prst="rect">
            <a:avLst/>
          </a:prstGeom>
          <a:noFill/>
          <a:ln w="9525">
            <a:noFill/>
            <a:miter lim="800000"/>
            <a:headEnd/>
            <a:tailEnd/>
          </a:ln>
          <a:effectLst/>
        </p:spPr>
        <p:txBody>
          <a:bodyPr wrap="square" lIns="0" tIns="0" rIns="0" bIns="0">
            <a:spAutoFit/>
          </a:bodyPr>
          <a:lstStyle/>
          <a:p>
            <a:pPr>
              <a:lnSpc>
                <a:spcPct val="95000"/>
              </a:lnSpc>
            </a:pPr>
            <a:r>
              <a:rPr lang="en-US" sz="2400" dirty="0">
                <a:solidFill>
                  <a:srgbClr val="000000"/>
                </a:solidFill>
              </a:rPr>
              <a:t>Intelligent non-experts</a:t>
            </a:r>
          </a:p>
          <a:p>
            <a:pPr marL="176213" indent="-176213">
              <a:lnSpc>
                <a:spcPct val="95000"/>
              </a:lnSpc>
              <a:buFont typeface="Arial" panose="020B0604020202020204" pitchFamily="34" charset="0"/>
              <a:buChar char="•"/>
            </a:pPr>
            <a:r>
              <a:rPr lang="en-US" sz="2000" dirty="0">
                <a:solidFill>
                  <a:srgbClr val="000000"/>
                </a:solidFill>
              </a:rPr>
              <a:t>Professors outside your field</a:t>
            </a:r>
          </a:p>
          <a:p>
            <a:pPr marL="176213" indent="-176213">
              <a:lnSpc>
                <a:spcPct val="95000"/>
              </a:lnSpc>
              <a:buFont typeface="Arial" panose="020B0604020202020204" pitchFamily="34" charset="0"/>
              <a:buChar char="•"/>
            </a:pPr>
            <a:r>
              <a:rPr lang="en-US" sz="2000" dirty="0">
                <a:solidFill>
                  <a:srgbClr val="000000"/>
                </a:solidFill>
              </a:rPr>
              <a:t>Graduate students outside your field</a:t>
            </a:r>
          </a:p>
          <a:p>
            <a:pPr marL="176213" indent="-176213">
              <a:lnSpc>
                <a:spcPct val="95000"/>
              </a:lnSpc>
              <a:buFont typeface="Arial" panose="020B0604020202020204" pitchFamily="34" charset="0"/>
              <a:buChar char="•"/>
            </a:pPr>
            <a:r>
              <a:rPr lang="en-US" sz="2000" dirty="0">
                <a:solidFill>
                  <a:srgbClr val="000000"/>
                </a:solidFill>
              </a:rPr>
              <a:t>Judges</a:t>
            </a:r>
          </a:p>
        </p:txBody>
      </p:sp>
      <p:sp>
        <p:nvSpPr>
          <p:cNvPr id="4" name="TextBox 3"/>
          <p:cNvSpPr txBox="1"/>
          <p:nvPr/>
        </p:nvSpPr>
        <p:spPr>
          <a:xfrm>
            <a:off x="2057400" y="1726751"/>
            <a:ext cx="5105400" cy="369332"/>
          </a:xfrm>
          <a:prstGeom prst="rect">
            <a:avLst/>
          </a:prstGeom>
          <a:noFill/>
        </p:spPr>
        <p:txBody>
          <a:bodyPr wrap="square" rtlCol="0">
            <a:spAutoFit/>
          </a:bodyPr>
          <a:lstStyle/>
          <a:p>
            <a:pPr algn="ctr"/>
            <a:r>
              <a:rPr lang="en-US" dirty="0"/>
              <a:t>Your audience will include:</a:t>
            </a:r>
          </a:p>
        </p:txBody>
      </p:sp>
      <p:sp>
        <p:nvSpPr>
          <p:cNvPr id="5" name="TextBox 4"/>
          <p:cNvSpPr txBox="1"/>
          <p:nvPr/>
        </p:nvSpPr>
        <p:spPr>
          <a:xfrm>
            <a:off x="914400" y="4743125"/>
            <a:ext cx="7906212" cy="646331"/>
          </a:xfrm>
          <a:prstGeom prst="rect">
            <a:avLst/>
          </a:prstGeom>
          <a:noFill/>
        </p:spPr>
        <p:txBody>
          <a:bodyPr wrap="square" rtlCol="0">
            <a:spAutoFit/>
          </a:bodyPr>
          <a:lstStyle/>
          <a:p>
            <a:r>
              <a:rPr lang="en-US" dirty="0"/>
              <a:t>Your abstract, poster and presentation itself should be able to balance the demands of each of these groups.</a:t>
            </a:r>
          </a:p>
        </p:txBody>
      </p:sp>
    </p:spTree>
    <p:extLst>
      <p:ext uri="{BB962C8B-B14F-4D97-AF65-F5344CB8AC3E}">
        <p14:creationId xmlns:p14="http://schemas.microsoft.com/office/powerpoint/2010/main" val="215558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1531"/>
            <a:ext cx="7772400" cy="1219200"/>
          </a:xfrm>
        </p:spPr>
        <p:txBody>
          <a:bodyPr>
            <a:normAutofit/>
          </a:bodyPr>
          <a:lstStyle/>
          <a:p>
            <a:r>
              <a:rPr lang="en-US" u="sng" dirty="0">
                <a:solidFill>
                  <a:srgbClr val="C00000"/>
                </a:solidFill>
              </a:rPr>
              <a:t>The Parts of a Poster</a:t>
            </a:r>
          </a:p>
        </p:txBody>
      </p:sp>
      <p:sp>
        <p:nvSpPr>
          <p:cNvPr id="6" name="Content Placeholder 2"/>
          <p:cNvSpPr txBox="1">
            <a:spLocks/>
          </p:cNvSpPr>
          <p:nvPr/>
        </p:nvSpPr>
        <p:spPr>
          <a:xfrm>
            <a:off x="808892" y="1600200"/>
            <a:ext cx="7543800" cy="3962400"/>
          </a:xfrm>
          <a:prstGeom prst="rect">
            <a:avLst/>
          </a:prstGeom>
        </p:spPr>
        <p:txBody>
          <a:bodyPr vert="horz">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552450" indent="-514350">
              <a:buClrTx/>
              <a:buFont typeface="+mj-lt"/>
              <a:buAutoNum type="arabicPeriod"/>
            </a:pPr>
            <a:r>
              <a:rPr lang="en-US" b="1" dirty="0"/>
              <a:t>Abstract or Introduction: </a:t>
            </a:r>
            <a:r>
              <a:rPr lang="en-US" dirty="0"/>
              <a:t>What is the research question and why is it important?</a:t>
            </a:r>
          </a:p>
          <a:p>
            <a:pPr marL="552450" indent="-514350">
              <a:buClrTx/>
              <a:buFont typeface="+mj-lt"/>
              <a:buAutoNum type="arabicPeriod"/>
            </a:pPr>
            <a:r>
              <a:rPr lang="en-US" b="1" dirty="0"/>
              <a:t>Background or Overview: </a:t>
            </a:r>
            <a:r>
              <a:rPr lang="en-US" dirty="0"/>
              <a:t>How does it relate to previous work and how is your approach different? </a:t>
            </a:r>
          </a:p>
          <a:p>
            <a:pPr marL="552450" indent="-514350">
              <a:buClrTx/>
              <a:buFont typeface="+mj-lt"/>
              <a:buAutoNum type="arabicPeriod"/>
            </a:pPr>
            <a:r>
              <a:rPr lang="en-US" b="1" dirty="0"/>
              <a:t>Materials and Methods: </a:t>
            </a:r>
            <a:r>
              <a:rPr lang="en-US" dirty="0"/>
              <a:t>What is the method for answering the question?</a:t>
            </a:r>
          </a:p>
          <a:p>
            <a:pPr marL="552450" indent="-514350">
              <a:buClrTx/>
              <a:buFont typeface="+mj-lt"/>
              <a:buAutoNum type="arabicPeriod"/>
            </a:pPr>
            <a:r>
              <a:rPr lang="en-US" b="1" dirty="0"/>
              <a:t>Results: </a:t>
            </a:r>
            <a:r>
              <a:rPr lang="en-US" dirty="0"/>
              <a:t>What did you find?</a:t>
            </a:r>
          </a:p>
          <a:p>
            <a:pPr marL="552450" indent="-514350">
              <a:buClrTx/>
              <a:buFont typeface="+mj-lt"/>
              <a:buAutoNum type="arabicPeriod"/>
            </a:pPr>
            <a:r>
              <a:rPr lang="en-US" b="1" dirty="0"/>
              <a:t>Conclusions: </a:t>
            </a:r>
            <a:r>
              <a:rPr lang="en-US" dirty="0"/>
              <a:t>What are the implications for your field, businesses, or individuals?</a:t>
            </a:r>
          </a:p>
          <a:p>
            <a:pPr marL="552450" indent="-514350">
              <a:buClrTx/>
              <a:buFont typeface="+mj-lt"/>
              <a:buAutoNum type="arabicPeriod"/>
            </a:pPr>
            <a:r>
              <a:rPr lang="en-US" b="1" dirty="0"/>
              <a:t>Citations: </a:t>
            </a:r>
            <a:r>
              <a:rPr lang="en-US" dirty="0"/>
              <a:t>Who influenced this work or made it possible?</a:t>
            </a:r>
          </a:p>
        </p:txBody>
      </p:sp>
    </p:spTree>
    <p:extLst>
      <p:ext uri="{BB962C8B-B14F-4D97-AF65-F5344CB8AC3E}">
        <p14:creationId xmlns:p14="http://schemas.microsoft.com/office/powerpoint/2010/main" val="639528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229600" cy="1609344"/>
          </a:xfrm>
        </p:spPr>
        <p:txBody>
          <a:bodyPr/>
          <a:lstStyle/>
          <a:p>
            <a:r>
              <a:rPr lang="en-US" u="sng" dirty="0"/>
              <a:t>What Makes an Effective Poster? </a:t>
            </a:r>
          </a:p>
        </p:txBody>
      </p:sp>
      <p:sp>
        <p:nvSpPr>
          <p:cNvPr id="3" name="Content Placeholder 2"/>
          <p:cNvSpPr>
            <a:spLocks noGrp="1"/>
          </p:cNvSpPr>
          <p:nvPr>
            <p:ph idx="1"/>
          </p:nvPr>
        </p:nvSpPr>
        <p:spPr>
          <a:xfrm>
            <a:off x="990600" y="1219200"/>
            <a:ext cx="7772400" cy="4050792"/>
          </a:xfrm>
        </p:spPr>
        <p:txBody>
          <a:bodyPr>
            <a:noAutofit/>
          </a:bodyPr>
          <a:lstStyle/>
          <a:p>
            <a:pPr marL="0" indent="0">
              <a:buNone/>
            </a:pPr>
            <a:r>
              <a:rPr lang="en-US" sz="2400" dirty="0"/>
              <a:t>Consider the following posters and discuss these questions:</a:t>
            </a:r>
          </a:p>
          <a:p>
            <a:pPr marL="731520" lvl="1" indent="-457200">
              <a:buFont typeface="+mj-lt"/>
              <a:buAutoNum type="arabicPeriod"/>
            </a:pPr>
            <a:r>
              <a:rPr lang="en-US" sz="2400" dirty="0"/>
              <a:t>Where does your eye go first when you view a poster?</a:t>
            </a:r>
          </a:p>
          <a:p>
            <a:pPr marL="731520" lvl="1" indent="-457200">
              <a:buFont typeface="+mj-lt"/>
              <a:buAutoNum type="arabicPeriod"/>
            </a:pPr>
            <a:r>
              <a:rPr lang="en-US" sz="2400" dirty="0"/>
              <a:t>Compare images on the various posters. What purpose do the charts and graphs play? What makes them more or less clear?</a:t>
            </a:r>
          </a:p>
          <a:p>
            <a:pPr marL="731520" lvl="1" indent="-457200">
              <a:buFont typeface="+mj-lt"/>
              <a:buAutoNum type="arabicPeriod"/>
            </a:pPr>
            <a:r>
              <a:rPr lang="en-US" sz="2400" dirty="0"/>
              <a:t>What makes the flow (the arrangement of the sections) easier or harder to follow?</a:t>
            </a:r>
          </a:p>
          <a:p>
            <a:pPr marL="731520" lvl="1" indent="-457200">
              <a:buFont typeface="+mj-lt"/>
              <a:buAutoNum type="arabicPeriod"/>
            </a:pPr>
            <a:r>
              <a:rPr lang="en-US" sz="2400" dirty="0"/>
              <a:t>What do you notice about the amount of text and use of white space on various posters?</a:t>
            </a:r>
          </a:p>
          <a:p>
            <a:pPr marL="731520" lvl="1" indent="-457200">
              <a:buFont typeface="+mj-lt"/>
              <a:buAutoNum type="arabicPeriod"/>
            </a:pPr>
            <a:r>
              <a:rPr lang="en-US" sz="2400" dirty="0"/>
              <a:t>At what point does it become hard to keep reading a poster? </a:t>
            </a:r>
          </a:p>
          <a:p>
            <a:pPr marL="0" indent="0">
              <a:buNone/>
            </a:pPr>
            <a:endParaRPr lang="en-US" sz="2400" dirty="0"/>
          </a:p>
        </p:txBody>
      </p:sp>
    </p:spTree>
    <p:extLst>
      <p:ext uri="{BB962C8B-B14F-4D97-AF65-F5344CB8AC3E}">
        <p14:creationId xmlns:p14="http://schemas.microsoft.com/office/powerpoint/2010/main" val="3954588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050" name="Picture 2">
            <a:extLst>
              <a:ext uri="{FF2B5EF4-FFF2-40B4-BE49-F238E27FC236}">
                <a16:creationId xmlns:a16="http://schemas.microsoft.com/office/drawing/2014/main" id="{E34E399F-8708-EF4A-A30E-16736C320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3" y="0"/>
            <a:ext cx="88788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76200"/>
            <a:ext cx="8991600" cy="6705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92" y="-28254"/>
            <a:ext cx="9082216" cy="6858000"/>
          </a:xfrm>
          <a:prstGeom prst="rect">
            <a:avLst/>
          </a:prstGeom>
        </p:spPr>
      </p:pic>
      <p:pic>
        <p:nvPicPr>
          <p:cNvPr id="1026" name="Picture 2">
            <a:extLst>
              <a:ext uri="{FF2B5EF4-FFF2-40B4-BE49-F238E27FC236}">
                <a16:creationId xmlns:a16="http://schemas.microsoft.com/office/drawing/2014/main" id="{B42BE97E-C00D-B244-B01E-B225F5C2F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254"/>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37550AE-CD82-024C-AEAC-EB526E3D0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255" y="609600"/>
            <a:ext cx="7696200" cy="544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30674"/>
      </p:ext>
    </p:extLst>
  </p:cSld>
  <p:clrMapOvr>
    <a:masterClrMapping/>
  </p:clrMapOvr>
</p:sld>
</file>

<file path=ppt/theme/theme1.xml><?xml version="1.0" encoding="utf-8"?>
<a:theme xmlns:a="http://schemas.openxmlformats.org/drawingml/2006/main" name="Crop">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Crop</Template>
  <TotalTime>6275</TotalTime>
  <Words>730</Words>
  <Application>Microsoft Macintosh PowerPoint</Application>
  <PresentationFormat>On-screen Show (4:3)</PresentationFormat>
  <Paragraphs>77</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Franklin Gothic Book</vt:lpstr>
      <vt:lpstr>Maiandra GD</vt:lpstr>
      <vt:lpstr>Nueva Std</vt:lpstr>
      <vt:lpstr>Trebuchet MS</vt:lpstr>
      <vt:lpstr>Crop</vt:lpstr>
      <vt:lpstr>Abstract Writing and Poster Design  Spring 2020 </vt:lpstr>
      <vt:lpstr>Key INFO for the Spring Semester</vt:lpstr>
      <vt:lpstr>Your Symposium Audience is Diverse  </vt:lpstr>
      <vt:lpstr>The Parts of a Poster</vt:lpstr>
      <vt:lpstr>What Makes an Effective Poster? </vt:lpstr>
      <vt:lpstr>PowerPoint Presentation</vt:lpstr>
      <vt:lpstr>PowerPoint Presentation</vt:lpstr>
      <vt:lpstr>PowerPoint Presentation</vt:lpstr>
      <vt:lpstr>PowerPoint Presentation</vt:lpstr>
      <vt:lpstr>PowerPoint Presentation</vt:lpstr>
      <vt:lpstr>PowerPoint Presentation</vt:lpstr>
      <vt:lpstr>Abstracts are Microcosms of Posters</vt:lpstr>
      <vt:lpstr>An Abstract In pieces</vt:lpstr>
      <vt:lpstr>Questions/Contact us!</vt:lpstr>
    </vt:vector>
  </TitlesOfParts>
  <Company>UE/SA IT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Design</dc:title>
  <dc:creator>Brian Ballentine</dc:creator>
  <cp:lastModifiedBy>Chandni Pathak</cp:lastModifiedBy>
  <cp:revision>75</cp:revision>
  <dcterms:created xsi:type="dcterms:W3CDTF">2014-03-27T21:16:06Z</dcterms:created>
  <dcterms:modified xsi:type="dcterms:W3CDTF">2019-09-23T15:20:44Z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2019640272</vt:i4>
  </property>
  <property fmtid="{D5CDD505-2E9C-101B-9397-08002B2CF9AE}" pid="3" name="_NewReviewCycle">
    <vt:lpwstr/>
  </property>
  <property fmtid="{D5CDD505-2E9C-101B-9397-08002B2CF9AE}" pid="4" name="_EmailSubject">
    <vt:lpwstr>Workshop materials</vt:lpwstr>
  </property>
  <property fmtid="{D5CDD505-2E9C-101B-9397-08002B2CF9AE}" pid="5" name="_AuthorEmail">
    <vt:lpwstr>bb502@echo.rutgers.edu</vt:lpwstr>
  </property>
  <property fmtid="{D5CDD505-2E9C-101B-9397-08002B2CF9AE}" pid="6" name="_AuthorEmailDisplayName">
    <vt:lpwstr>Brian Ballentine</vt:lpwstr>
  </property>
</Properties>
</file>